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8" r:id="rId2"/>
    <p:sldId id="319" r:id="rId3"/>
    <p:sldId id="275" r:id="rId4"/>
    <p:sldId id="332" r:id="rId5"/>
    <p:sldId id="329" r:id="rId6"/>
    <p:sldId id="295" r:id="rId7"/>
    <p:sldId id="259" r:id="rId8"/>
    <p:sldId id="260" r:id="rId9"/>
    <p:sldId id="307" r:id="rId10"/>
    <p:sldId id="280" r:id="rId11"/>
    <p:sldId id="313" r:id="rId12"/>
    <p:sldId id="314" r:id="rId13"/>
    <p:sldId id="270" r:id="rId14"/>
    <p:sldId id="321" r:id="rId15"/>
    <p:sldId id="267" r:id="rId16"/>
    <p:sldId id="327" r:id="rId17"/>
    <p:sldId id="266" r:id="rId18"/>
    <p:sldId id="330" r:id="rId19"/>
    <p:sldId id="323" r:id="rId20"/>
    <p:sldId id="331" r:id="rId21"/>
    <p:sldId id="325" r:id="rId22"/>
    <p:sldId id="326" r:id="rId23"/>
  </p:sldIdLst>
  <p:sldSz cx="9144000" cy="6858000" type="screen4x3"/>
  <p:notesSz cx="6858000" cy="9734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966B9-DE6E-4D9E-AFA6-4F71C3127D8C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EDF04-B0C0-44A2-B506-991A666DE9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B2E6B-2AE5-4D86-9371-A54D65A024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23911"/>
            <a:ext cx="5486400" cy="4380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D06A-9E7B-4C54-8C07-D0FF50DA19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D06A-9E7B-4C54-8C07-D0FF50DA1961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78FD3-D2EE-4178-809E-4F2F8FC93F62}" type="datetimeFigureOut">
              <a:rPr lang="en-GB" smtClean="0"/>
              <a:pPr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BD0A-1A64-4D89-9572-A509437947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960440"/>
          </a:xfrm>
        </p:spPr>
        <p:txBody>
          <a:bodyPr>
            <a:normAutofit/>
          </a:bodyPr>
          <a:lstStyle/>
          <a:p>
            <a:r>
              <a:rPr lang="en-GB" sz="7200" dirty="0" smtClean="0">
                <a:latin typeface="Arial Black" pitchFamily="34" charset="0"/>
                <a:cs typeface="Arial" pitchFamily="34" charset="0"/>
              </a:rPr>
              <a:t>Understanding </a:t>
            </a:r>
            <a:r>
              <a:rPr lang="en-GB" sz="7200" dirty="0" err="1" smtClean="0">
                <a:latin typeface="Arial Black" pitchFamily="34" charset="0"/>
                <a:cs typeface="Arial" pitchFamily="34" charset="0"/>
              </a:rPr>
              <a:t>Parkinsons</a:t>
            </a:r>
            <a:r>
              <a:rPr lang="en-GB" sz="7200" dirty="0" smtClean="0">
                <a:latin typeface="Arial Black" pitchFamily="34" charset="0"/>
                <a:cs typeface="Arial" pitchFamily="34" charset="0"/>
              </a:rPr>
              <a:t> Disease</a:t>
            </a:r>
            <a:endParaRPr lang="en-GB" sz="72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9121"/>
            <a:ext cx="8229600" cy="1440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4800" dirty="0" smtClean="0">
                <a:latin typeface="Arial Black" pitchFamily="34" charset="0"/>
                <a:cs typeface="Arial" pitchFamily="34" charset="0"/>
              </a:rPr>
              <a:t>Fiona Wheeler</a:t>
            </a:r>
            <a:endParaRPr lang="en-GB" sz="48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Resources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256584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GP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Neurologist/geriatrician@ interest in PD</a:t>
            </a:r>
          </a:p>
          <a:p>
            <a:r>
              <a:rPr lang="en-GB" sz="3600" dirty="0" err="1" smtClean="0">
                <a:latin typeface="Arial" pitchFamily="34" charset="0"/>
                <a:cs typeface="Arial" pitchFamily="34" charset="0"/>
              </a:rPr>
              <a:t>Parkinsons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 nurse specialist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Social services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Physiotherapist, occupational therapist, dietician, speech and language therapist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Carers organisations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Parkinsons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UK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Parkinsons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UK website, factsheets, info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Local advisor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elpline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expert information,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Campaign, research,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Local groups support, 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Professionals network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Excellence network – training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Treatments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Drugs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(Surgery – suitable for some people) </a:t>
            </a:r>
          </a:p>
          <a:p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3600" smtClean="0">
                <a:latin typeface="Arial" pitchFamily="34" charset="0"/>
                <a:cs typeface="Arial" pitchFamily="34" charset="0"/>
              </a:rPr>
              <a:t>Treatments 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to improve </a:t>
            </a:r>
            <a:r>
              <a:rPr lang="en-GB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quality of life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Do not alter course of PD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Effective for some time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Drugs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4200" dirty="0" smtClean="0">
                <a:latin typeface="Arial" pitchFamily="34" charset="0"/>
                <a:cs typeface="Arial" pitchFamily="34" charset="0"/>
              </a:rPr>
              <a:t>Complex</a:t>
            </a:r>
            <a:r>
              <a:rPr lang="en-GB" sz="4200" dirty="0">
                <a:latin typeface="Arial" pitchFamily="34" charset="0"/>
                <a:cs typeface="Arial" pitchFamily="34" charset="0"/>
              </a:rPr>
              <a:t>, </a:t>
            </a: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200" dirty="0" smtClean="0">
                <a:latin typeface="Arial" pitchFamily="34" charset="0"/>
                <a:cs typeface="Arial" pitchFamily="34" charset="0"/>
              </a:rPr>
              <a:t>Small changes.</a:t>
            </a:r>
          </a:p>
          <a:p>
            <a:r>
              <a:rPr lang="en-GB" sz="4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Don’t </a:t>
            </a:r>
            <a:r>
              <a:rPr lang="en-GB" sz="4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stop suddenly. </a:t>
            </a:r>
          </a:p>
          <a:p>
            <a:r>
              <a:rPr lang="en-GB" sz="4200" dirty="0" smtClean="0">
                <a:latin typeface="Arial" pitchFamily="34" charset="0"/>
                <a:cs typeface="Arial" pitchFamily="34" charset="0"/>
              </a:rPr>
              <a:t>Regular </a:t>
            </a:r>
            <a:r>
              <a:rPr lang="en-GB" sz="4200" dirty="0">
                <a:latin typeface="Arial" pitchFamily="34" charset="0"/>
                <a:cs typeface="Arial" pitchFamily="34" charset="0"/>
              </a:rPr>
              <a:t>specialist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review</a:t>
            </a:r>
          </a:p>
          <a:p>
            <a:r>
              <a:rPr lang="en-GB" sz="4200" dirty="0" smtClean="0">
                <a:latin typeface="Arial" pitchFamily="34" charset="0"/>
                <a:cs typeface="Arial" pitchFamily="34" charset="0"/>
              </a:rPr>
              <a:t>Side effects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600" dirty="0" smtClean="0">
                <a:latin typeface="Arial" pitchFamily="34" charset="0"/>
                <a:cs typeface="Arial" pitchFamily="34" charset="0"/>
              </a:rPr>
              <a:t>Late stages - problems swallowing – ?? help needed</a:t>
            </a:r>
            <a:endParaRPr lang="en-GB" sz="4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Dementia, cognitive impairment, hallucinations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dirty="0" smtClean="0"/>
              <a:t>1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GB" sz="4800" dirty="0" smtClean="0">
                <a:latin typeface="Arial" pitchFamily="34" charset="0"/>
                <a:cs typeface="Arial" pitchFamily="34" charset="0"/>
              </a:rPr>
              <a:t>Delayed reaction</a:t>
            </a:r>
          </a:p>
          <a:p>
            <a:pPr>
              <a:buNone/>
            </a:pPr>
            <a:r>
              <a:rPr lang="en-GB" sz="4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4800" dirty="0">
                <a:latin typeface="Arial" pitchFamily="34" charset="0"/>
                <a:cs typeface="Arial" pitchFamily="34" charset="0"/>
              </a:rPr>
              <a:t>)  </a:t>
            </a:r>
            <a:r>
              <a:rPr lang="en-GB" sz="4800" b="1" dirty="0">
                <a:latin typeface="Arial" pitchFamily="34" charset="0"/>
                <a:cs typeface="Arial" pitchFamily="34" charset="0"/>
              </a:rPr>
              <a:t>Cognitive impairment</a:t>
            </a:r>
            <a:r>
              <a:rPr lang="en-GB" sz="4800" dirty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en-US" sz="4800" dirty="0">
                <a:latin typeface="Arial" pitchFamily="34" charset="0"/>
                <a:cs typeface="Arial" pitchFamily="34" charset="0"/>
              </a:rPr>
              <a:t>3) Dementia (40% eventually)</a:t>
            </a:r>
            <a:endParaRPr lang="en-GB" sz="4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) Hallucinations </a:t>
            </a:r>
            <a:endParaRPr lang="en-GB" sz="48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Arial" pitchFamily="34" charset="0"/>
                <a:cs typeface="Arial" pitchFamily="34" charset="0"/>
              </a:rPr>
              <a:t>Depression  …..</a:t>
            </a:r>
            <a:endParaRPr lang="en-GB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800" dirty="0" smtClean="0"/>
              <a:t>“M</a:t>
            </a:r>
            <a:r>
              <a:rPr lang="en-GB" sz="4800" dirty="0" smtClean="0">
                <a:latin typeface="Arial" pitchFamily="34" charset="0"/>
                <a:cs typeface="Arial" pitchFamily="34" charset="0"/>
              </a:rPr>
              <a:t>y legs are so weak, pain, weakness.  I don’t always have all my marbles, I can’t communicate.’’  </a:t>
            </a:r>
          </a:p>
          <a:p>
            <a:pPr>
              <a:buNone/>
            </a:pPr>
            <a:endParaRPr lang="en-GB" sz="4800" dirty="0"/>
          </a:p>
          <a:p>
            <a:endParaRPr lang="en-GB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952328"/>
          </a:xfrm>
        </p:spPr>
        <p:txBody>
          <a:bodyPr>
            <a:normAutofit/>
          </a:bodyPr>
          <a:lstStyle/>
          <a:p>
            <a:r>
              <a:rPr lang="en-GB" sz="7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7200" dirty="0" smtClean="0">
                <a:latin typeface="Arial" pitchFamily="34" charset="0"/>
                <a:cs typeface="Arial" pitchFamily="34" charset="0"/>
              </a:rPr>
            </a:br>
            <a:r>
              <a:rPr lang="en-GB" sz="7200" b="1" dirty="0" smtClean="0">
                <a:latin typeface="Arial" pitchFamily="34" charset="0"/>
                <a:cs typeface="Arial" pitchFamily="34" charset="0"/>
              </a:rPr>
              <a:t>Thank you </a:t>
            </a:r>
            <a:endParaRPr lang="en-GB" sz="7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7600" dirty="0" smtClean="0">
                <a:latin typeface="Arial" pitchFamily="34" charset="0"/>
                <a:cs typeface="Arial" pitchFamily="34" charset="0"/>
              </a:rPr>
              <a:t>fionawheeler@btinternet.com</a:t>
            </a:r>
            <a:endParaRPr lang="en-GB" sz="7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1268760"/>
            <a:ext cx="7772400" cy="4248471"/>
          </a:xfrm>
        </p:spPr>
        <p:txBody>
          <a:bodyPr>
            <a:normAutofit/>
          </a:bodyPr>
          <a:lstStyle/>
          <a:p>
            <a:pPr algn="l"/>
            <a:r>
              <a:rPr lang="en-GB" sz="6000" dirty="0" err="1" smtClean="0">
                <a:latin typeface="Arial Black" pitchFamily="34" charset="0"/>
              </a:rPr>
              <a:t>Parkinsons</a:t>
            </a:r>
            <a:r>
              <a:rPr lang="en-GB" sz="6000" dirty="0" smtClean="0"/>
              <a:t> </a:t>
            </a:r>
            <a:br>
              <a:rPr lang="en-GB" sz="6000" dirty="0" smtClean="0"/>
            </a:br>
            <a:r>
              <a:rPr lang="en-GB" sz="6000" dirty="0" smtClean="0">
                <a:latin typeface="Arial Black" pitchFamily="34" charset="0"/>
              </a:rPr>
              <a:t>Disease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Everyone different</a:t>
            </a:r>
            <a:endParaRPr lang="en-GB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Neuropsychiatric problems 1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Nocturnal non-motor symptoms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REM sleep behaviour disorder</a:t>
            </a:r>
          </a:p>
          <a:p>
            <a:pPr lvl="1"/>
            <a:r>
              <a:rPr lang="en-GB" dirty="0" smtClean="0">
                <a:latin typeface="Arial" pitchFamily="34" charset="0"/>
                <a:cs typeface="Arial" pitchFamily="34" charset="0"/>
              </a:rPr>
              <a:t>Restless legs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Anxiety disorders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Apathy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Depression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Excessive daytime sleepiness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Neuropsychiatric problems 2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Autonomic disturbance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Psychosis and  visual hallucinations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Dementia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Sensory disturbance &amp; pain</a:t>
            </a:r>
          </a:p>
          <a:p>
            <a:pPr lvl="1"/>
            <a:r>
              <a:rPr lang="en-GB" sz="3600" dirty="0" smtClean="0">
                <a:latin typeface="Arial" pitchFamily="34" charset="0"/>
                <a:cs typeface="Arial" pitchFamily="34" charset="0"/>
              </a:rPr>
              <a:t>Sensory type pains,  from motor fluctuations,  rigidity etc.  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Bladder</a:t>
            </a:r>
          </a:p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Postural hypotension   and more 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latin typeface="Arial" pitchFamily="34" charset="0"/>
                <a:cs typeface="Arial" pitchFamily="34" charset="0"/>
              </a:rPr>
              <a:t>Parkinsons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Disease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28800"/>
            <a:ext cx="7283152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Briefly  ……	What it is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Main symptoms, 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Non-motor symptoms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Treatments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Resources and help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with my husband &amp; PD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pPr algn="l"/>
            <a:r>
              <a:rPr lang="en-GB" sz="800" dirty="0" smtClean="0"/>
              <a:t>.</a:t>
            </a:r>
            <a:endParaRPr lang="en-GB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4800" dirty="0" smtClean="0">
                <a:latin typeface="Arial" pitchFamily="34" charset="0"/>
                <a:cs typeface="Arial" pitchFamily="34" charset="0"/>
              </a:rPr>
              <a:t>Progressive </a:t>
            </a:r>
          </a:p>
          <a:p>
            <a:pPr>
              <a:buNone/>
            </a:pPr>
            <a:r>
              <a:rPr lang="en-GB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fluctuating</a:t>
            </a:r>
          </a:p>
          <a:p>
            <a:pPr>
              <a:buNone/>
            </a:pPr>
            <a:r>
              <a:rPr lang="en-GB" sz="4800" dirty="0" smtClean="0">
                <a:latin typeface="Arial" pitchFamily="34" charset="0"/>
                <a:cs typeface="Arial" pitchFamily="34" charset="0"/>
              </a:rPr>
              <a:t>	neurological condition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>Person not being difficult or not trying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n-GB" sz="800" dirty="0" smtClean="0"/>
              <a:t>.</a:t>
            </a:r>
            <a:endParaRPr lang="en-GB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2457450" lvl="6" indent="-227013">
              <a:spcBef>
                <a:spcPct val="60000"/>
              </a:spcBef>
              <a:buNone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28600" lvl="1" indent="-227013">
              <a:spcBef>
                <a:spcPct val="60000"/>
              </a:spcBef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One in 500 people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Most diagnosed between 55-74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127,000 cases in UK*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All ethnic groups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One in 20 diagnosed under age of 40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pPr algn="l"/>
            <a:r>
              <a:rPr lang="en-GB" sz="800" dirty="0" smtClean="0"/>
              <a:t>,</a:t>
            </a:r>
            <a:endParaRPr lang="en-GB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112569"/>
          </a:xfrm>
        </p:spPr>
        <p:txBody>
          <a:bodyPr>
            <a:normAutofit/>
          </a:bodyPr>
          <a:lstStyle/>
          <a:p>
            <a:pPr marL="228600" lvl="1" indent="-227013"/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28600" lvl="1" indent="-227013"/>
            <a:r>
              <a:rPr lang="en-GB" sz="2800" dirty="0" smtClean="0">
                <a:latin typeface="Arial" pitchFamily="34" charset="0"/>
                <a:cs typeface="Arial" pitchFamily="34" charset="0"/>
              </a:rPr>
              <a:t>Dopamine-producing cells lost, part of brain controlling movement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Cause unknown 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No cure</a:t>
            </a:r>
          </a:p>
          <a:p>
            <a:pPr marL="228600" lvl="1" indent="-227013">
              <a:spcBef>
                <a:spcPct val="60000"/>
              </a:spcBef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Rarely directly inherited</a:t>
            </a:r>
          </a:p>
          <a:p>
            <a:pPr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 descr="Brain Diagram 1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96752"/>
            <a:ext cx="3384376" cy="4176464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Lack of dopamine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Movement </a:t>
            </a:r>
          </a:p>
          <a:p>
            <a:pPr lvl="2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Non-motor symptoms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Can affect cognition, behaviour and mood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Autofit/>
          </a:bodyPr>
          <a:lstStyle/>
          <a:p>
            <a:pPr algn="l"/>
            <a:r>
              <a:rPr lang="en-GB" sz="800" dirty="0" smtClean="0"/>
              <a:t>.</a:t>
            </a:r>
            <a:endParaRPr lang="en-GB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248472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Slow movement </a:t>
            </a:r>
          </a:p>
          <a:p>
            <a:pPr lvl="1">
              <a:buFont typeface="Arial" pitchFamily="34" charset="0"/>
              <a:buChar char="•"/>
            </a:pPr>
            <a:endParaRPr lang="en-GB" sz="4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Rigidity </a:t>
            </a:r>
          </a:p>
          <a:p>
            <a:pPr lvl="1">
              <a:buFont typeface="Arial" pitchFamily="34" charset="0"/>
              <a:buChar char="•"/>
            </a:pPr>
            <a:endParaRPr lang="en-GB" sz="4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Tremor</a:t>
            </a:r>
          </a:p>
          <a:p>
            <a:pPr lvl="1">
              <a:buFont typeface="Arial" pitchFamily="34" charset="0"/>
              <a:buChar char="•"/>
            </a:pPr>
            <a:endParaRPr lang="en-GB" sz="4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4000" dirty="0" smtClean="0">
                <a:latin typeface="Arial" pitchFamily="34" charset="0"/>
                <a:cs typeface="Arial" pitchFamily="34" charset="0"/>
              </a:rPr>
              <a:t>Postural instability 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GB" sz="4800" dirty="0" smtClean="0">
                <a:latin typeface="Arial" pitchFamily="34" charset="0"/>
                <a:cs typeface="Arial" pitchFamily="34" charset="0"/>
              </a:rPr>
              <a:t>Some symptoms </a:t>
            </a:r>
            <a:endParaRPr lang="en-GB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237703"/>
          </a:xfrm>
        </p:spPr>
        <p:txBody>
          <a:bodyPr>
            <a:normAutofit/>
          </a:bodyPr>
          <a:lstStyle/>
          <a:p>
            <a:r>
              <a:rPr lang="en-GB" sz="800" dirty="0" smtClean="0"/>
              <a:t>.</a:t>
            </a:r>
            <a:endParaRPr lang="en-GB" sz="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186808" cy="5184576"/>
          </a:xfrm>
        </p:spPr>
        <p:txBody>
          <a:bodyPr>
            <a:normAutofit fontScale="92500" lnSpcReduction="10000"/>
          </a:bodyPr>
          <a:lstStyle/>
          <a:p>
            <a:pPr marL="228600" lvl="1" indent="-227013">
              <a:lnSpc>
                <a:spcPct val="90000"/>
              </a:lnSpc>
            </a:pPr>
            <a:endParaRPr lang="en-GB" sz="1800" dirty="0" smtClean="0"/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Speech, communication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Posture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Balance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Motor freezing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Lack of facial expression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Swallowing</a:t>
            </a:r>
          </a:p>
          <a:p>
            <a:pPr marL="228600" lvl="1" indent="-227013">
              <a:lnSpc>
                <a:spcPct val="90000"/>
              </a:lnSpc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Excess saliva, drooling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93687"/>
          </a:xfrm>
        </p:spPr>
        <p:txBody>
          <a:bodyPr>
            <a:normAutofit fontScale="25000" lnSpcReduction="2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995936" y="1340768"/>
            <a:ext cx="4824537" cy="4785395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Pain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Handwriting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Constipation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Incontinence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Depression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Dementia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Excessive tiredness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Sleep disorders</a:t>
            </a:r>
          </a:p>
          <a:p>
            <a:pPr lvl="1"/>
            <a:r>
              <a:rPr lang="en-GB" sz="3900" dirty="0" smtClean="0">
                <a:latin typeface="Arial" pitchFamily="34" charset="0"/>
                <a:cs typeface="Arial" pitchFamily="34" charset="0"/>
              </a:rPr>
              <a:t>Anxiety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312</Words>
  <Application>Microsoft Office PowerPoint</Application>
  <PresentationFormat>On-screen Show (4:3)</PresentationFormat>
  <Paragraphs>133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Understanding Parkinsons Disease</vt:lpstr>
      <vt:lpstr>Parkinsons  Disease  Everyone different</vt:lpstr>
      <vt:lpstr>Parkinsons Disease</vt:lpstr>
      <vt:lpstr>.</vt:lpstr>
      <vt:lpstr>.</vt:lpstr>
      <vt:lpstr>,</vt:lpstr>
      <vt:lpstr>Lack of dopamine</vt:lpstr>
      <vt:lpstr>.</vt:lpstr>
      <vt:lpstr>Some symptoms </vt:lpstr>
      <vt:lpstr>Resources</vt:lpstr>
      <vt:lpstr>Parkinsons UK</vt:lpstr>
      <vt:lpstr>Treatments</vt:lpstr>
      <vt:lpstr>Drugs</vt:lpstr>
      <vt:lpstr>Slide 14</vt:lpstr>
      <vt:lpstr>Dementia, cognitive impairment, hallucinations</vt:lpstr>
      <vt:lpstr>Slide 16</vt:lpstr>
      <vt:lpstr>Depression  …..</vt:lpstr>
      <vt:lpstr>Slide 18</vt:lpstr>
      <vt:lpstr> Thank you </vt:lpstr>
      <vt:lpstr>Slide 20</vt:lpstr>
      <vt:lpstr>Neuropsychiatric problems 1</vt:lpstr>
      <vt:lpstr>Neuropsychiatric problems 2 Autonomic disturbance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Fionawheeler</dc:creator>
  <cp:lastModifiedBy>Fionawheeler</cp:lastModifiedBy>
  <cp:revision>38</cp:revision>
  <dcterms:created xsi:type="dcterms:W3CDTF">2014-07-09T12:45:51Z</dcterms:created>
  <dcterms:modified xsi:type="dcterms:W3CDTF">2016-07-06T13:57:44Z</dcterms:modified>
</cp:coreProperties>
</file>